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4"/>
  </p:notesMasterIdLst>
  <p:sldIdLst>
    <p:sldId id="286" r:id="rId2"/>
    <p:sldId id="297" r:id="rId3"/>
    <p:sldId id="320" r:id="rId4"/>
    <p:sldId id="319" r:id="rId5"/>
    <p:sldId id="305" r:id="rId6"/>
    <p:sldId id="279" r:id="rId7"/>
    <p:sldId id="298" r:id="rId8"/>
    <p:sldId id="299" r:id="rId9"/>
    <p:sldId id="300" r:id="rId10"/>
    <p:sldId id="301" r:id="rId11"/>
    <p:sldId id="285" r:id="rId12"/>
    <p:sldId id="283" r:id="rId13"/>
    <p:sldId id="302" r:id="rId14"/>
    <p:sldId id="303" r:id="rId15"/>
    <p:sldId id="304" r:id="rId16"/>
    <p:sldId id="306" r:id="rId17"/>
    <p:sldId id="307" r:id="rId18"/>
    <p:sldId id="309" r:id="rId19"/>
    <p:sldId id="310" r:id="rId20"/>
    <p:sldId id="311" r:id="rId21"/>
    <p:sldId id="312" r:id="rId22"/>
    <p:sldId id="313" r:id="rId23"/>
    <p:sldId id="314" r:id="rId24"/>
    <p:sldId id="321" r:id="rId25"/>
    <p:sldId id="293" r:id="rId26"/>
    <p:sldId id="315" r:id="rId27"/>
    <p:sldId id="296" r:id="rId28"/>
    <p:sldId id="290" r:id="rId29"/>
    <p:sldId id="316" r:id="rId30"/>
    <p:sldId id="317" r:id="rId31"/>
    <p:sldId id="322" r:id="rId32"/>
    <p:sldId id="31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 autoAdjust="0"/>
    <p:restoredTop sz="94660"/>
  </p:normalViewPr>
  <p:slideViewPr>
    <p:cSldViewPr snapToGrid="0">
      <p:cViewPr>
        <p:scale>
          <a:sx n="114" d="100"/>
          <a:sy n="114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CADF8-0A51-8A48-BF86-BC7D6E9596E1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FA38C-836F-C046-AFF6-699A610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8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5F77772-8C4F-4EB7-97C2-E36F5B4E97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3D72CA8-A162-4311-8C84-CAE9BE1F27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504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esearchgate.net/publication/6763307_The_poor_availability_of_psychological_research_data_for_reanalysi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mc/articles/PMC5020078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op.org/tip/april17/rr.asp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edicted.org/" TargetMode="External"/><Relationship Id="rId4" Type="http://schemas.openxmlformats.org/officeDocument/2006/relationships/hyperlink" Target="https://jbp.uncc.edu/" TargetMode="External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s.io/prere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op.org/" TargetMode="External"/><Relationship Id="rId4" Type="http://schemas.openxmlformats.org/officeDocument/2006/relationships/hyperlink" Target="mailto:foswald@rice.edu" TargetMode="External"/><Relationship Id="rId5" Type="http://schemas.openxmlformats.org/officeDocument/2006/relationships/hyperlink" Target="http://www.owlnet.rice.edu/~foswald" TargetMode="External"/><Relationship Id="rId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IULKIU" TargetMode="Externa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009" y="1587375"/>
            <a:ext cx="9553892" cy="2262781"/>
          </a:xfrm>
        </p:spPr>
        <p:txBody>
          <a:bodyPr>
            <a:noAutofit/>
          </a:bodyPr>
          <a:lstStyle/>
          <a:p>
            <a:r>
              <a:rPr lang="en-US" sz="4000" b="1" dirty="0"/>
              <a:t>Open Science, Open Practice: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Implications </a:t>
            </a:r>
            <a:r>
              <a:rPr lang="en-US" sz="3200" b="1" dirty="0"/>
              <a:t>for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Industrial-Organizational </a:t>
            </a:r>
            <a:r>
              <a:rPr lang="en-US" sz="3200" b="1" dirty="0"/>
              <a:t>Psychology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b="1" dirty="0"/>
              <a:t>and Beyond)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48521" y="4055309"/>
            <a:ext cx="8270867" cy="10862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Fred Oswald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President, SIOP (Div. 14)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Rice University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5268646" y="6132551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i="1" dirty="0" smtClean="0">
                <a:solidFill>
                  <a:schemeClr val="tx1"/>
                </a:solidFill>
              </a:rPr>
              <a:t>Presented August 5, 2017</a:t>
            </a:r>
            <a:br>
              <a:rPr lang="en-US" sz="1800" i="1" dirty="0" smtClean="0">
                <a:solidFill>
                  <a:schemeClr val="tx1"/>
                </a:solidFill>
              </a:rPr>
            </a:br>
            <a:r>
              <a:rPr lang="en-US" sz="1800" i="1" dirty="0" smtClean="0">
                <a:solidFill>
                  <a:schemeClr val="tx1"/>
                </a:solidFill>
              </a:rPr>
              <a:t>125</a:t>
            </a:r>
            <a:r>
              <a:rPr lang="en-US" sz="1800" i="1" baseline="30000" dirty="0" smtClean="0">
                <a:solidFill>
                  <a:schemeClr val="tx1"/>
                </a:solidFill>
              </a:rPr>
              <a:t>th</a:t>
            </a:r>
            <a:r>
              <a:rPr lang="en-US" sz="1800" i="1" dirty="0" smtClean="0">
                <a:solidFill>
                  <a:schemeClr val="tx1"/>
                </a:solidFill>
              </a:rPr>
              <a:t> Annual APA Convention, Washington DC</a:t>
            </a:r>
            <a:endParaRPr lang="en-US" sz="18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6700"/>
            <a:ext cx="53594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3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goals of open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From SIOP’s new RRR Task Force (Steven </a:t>
            </a:r>
            <a:r>
              <a:rPr lang="en-US" sz="3200" dirty="0" err="1" smtClean="0">
                <a:solidFill>
                  <a:schemeClr val="tx1"/>
                </a:solidFill>
              </a:rPr>
              <a:t>Rogelberg</a:t>
            </a:r>
            <a:r>
              <a:rPr lang="en-US" sz="3200" dirty="0" smtClean="0">
                <a:solidFill>
                  <a:schemeClr val="tx1"/>
                </a:solidFill>
              </a:rPr>
              <a:t>, Chair)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Relevant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Rigorous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Replicable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Transparent - Make everything available when allowable; report everything regarding process and outcomes.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(online supplements makes this ever more possible)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Theory-Driven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Accumulative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Predictive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4171"/>
            <a:ext cx="9601200" cy="1485900"/>
          </a:xfrm>
        </p:spPr>
        <p:txBody>
          <a:bodyPr/>
          <a:lstStyle/>
          <a:p>
            <a:r>
              <a:rPr lang="en-US" smtClean="0"/>
              <a:t>Transparency: </a:t>
            </a:r>
            <a:br>
              <a:rPr lang="en-US" smtClean="0"/>
            </a:br>
            <a:r>
              <a:rPr lang="en-US" smtClean="0"/>
              <a:t>How </a:t>
            </a:r>
            <a:r>
              <a:rPr lang="en-US" dirty="0" smtClean="0"/>
              <a:t>transparent will we become?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hlinkClick r:id="rId2"/>
              </a:rPr>
              <a:t>Wicherts</a:t>
            </a:r>
            <a:r>
              <a:rPr lang="en-US" sz="3200" dirty="0" smtClean="0">
                <a:solidFill>
                  <a:schemeClr val="tx1"/>
                </a:solidFill>
                <a:hlinkClick r:id="rId2"/>
              </a:rPr>
              <a:t> et al. (2006)</a:t>
            </a:r>
            <a:r>
              <a:rPr lang="en-US" sz="3200" dirty="0" smtClean="0">
                <a:solidFill>
                  <a:schemeClr val="tx1"/>
                </a:solidFill>
              </a:rPr>
              <a:t> contacted 141 psychology researchers to share their data from papers published less than a year go, for the purpose of reanalysis, as is required by APA journal policy.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Only 38 (27%) shared some of their data.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I’ve also run into this problem. </a:t>
            </a:r>
          </a:p>
        </p:txBody>
      </p:sp>
    </p:spTree>
    <p:extLst>
      <p:ext uri="{BB962C8B-B14F-4D97-AF65-F5344CB8AC3E}">
        <p14:creationId xmlns:p14="http://schemas.microsoft.com/office/powerpoint/2010/main" val="225210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Openly </a:t>
            </a:r>
            <a:r>
              <a:rPr lang="en-US" sz="2800" dirty="0">
                <a:solidFill>
                  <a:schemeClr val="tx1"/>
                </a:solidFill>
              </a:rPr>
              <a:t>sharing data leads to higher citations for their associated studies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hlinkClick r:id="rId2"/>
              </a:rPr>
              <a:t>Leitner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 et al., 2016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Journals might increase their integrity by embracing transparency. Authors can access/analyze data sets, catch errors, offer extensions, etc.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But what people who worked VERY hard for their data. Should they immediately share those data? Or how to determine an embargo period?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What about researchers falling back on proprietary or ethical/privacy issues, vs. negotiating to be as transparent as possible?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174171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Transparency: </a:t>
            </a:r>
            <a:br>
              <a:rPr lang="en-US" smtClean="0"/>
            </a:br>
            <a:r>
              <a:rPr lang="en-US" smtClean="0"/>
              <a:t>How transparent will we become?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2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goals of open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10348332" cy="49232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From SIOP’s new RRR Task Force (Steven </a:t>
            </a:r>
            <a:r>
              <a:rPr lang="en-US" sz="3200" dirty="0" err="1" smtClean="0">
                <a:solidFill>
                  <a:schemeClr val="tx1"/>
                </a:solidFill>
              </a:rPr>
              <a:t>Rogelberg</a:t>
            </a:r>
            <a:r>
              <a:rPr lang="en-US" sz="3200" dirty="0" smtClean="0">
                <a:solidFill>
                  <a:schemeClr val="tx1"/>
                </a:solidFill>
              </a:rPr>
              <a:t>, Chair)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Relevant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Rigorous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Replicable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Transparent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Theory-Driven </a:t>
            </a:r>
            <a:r>
              <a:rPr lang="mr-IN" sz="3200" dirty="0" smtClean="0">
                <a:solidFill>
                  <a:schemeClr val="tx1"/>
                </a:solidFill>
              </a:rPr>
              <a:t>–</a:t>
            </a:r>
            <a:r>
              <a:rPr lang="en-US" sz="3200" dirty="0" smtClean="0">
                <a:solidFill>
                  <a:schemeClr val="tx1"/>
                </a:solidFill>
              </a:rPr>
              <a:t> Use theory to improve knowledge and outcomes (NOT as an end in and of itself).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Less theory, more inductive research?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(exploratory analysis, big data + theory/thinking)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Accumulative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Predictive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5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goals of open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From SIOP’s new RRR Task Force (Steven </a:t>
            </a:r>
            <a:r>
              <a:rPr lang="en-US" sz="3200" dirty="0" err="1" smtClean="0">
                <a:solidFill>
                  <a:schemeClr val="tx1"/>
                </a:solidFill>
              </a:rPr>
              <a:t>Rogelberg</a:t>
            </a:r>
            <a:r>
              <a:rPr lang="en-US" sz="3200" dirty="0" smtClean="0">
                <a:solidFill>
                  <a:schemeClr val="tx1"/>
                </a:solidFill>
              </a:rPr>
              <a:t>, Chair)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Relevant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Rigorous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Replicable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Transparent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Theory-Driven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Accumulative </a:t>
            </a:r>
            <a:r>
              <a:rPr lang="mr-IN" sz="3200" dirty="0" smtClean="0">
                <a:solidFill>
                  <a:schemeClr val="tx1"/>
                </a:solidFill>
              </a:rPr>
              <a:t>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Integrate, compare, contrast scientific findings across sources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Predictive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4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goals of open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From SIOP’s new RRR Task Force (Steven </a:t>
            </a:r>
            <a:r>
              <a:rPr lang="en-US" sz="3200" dirty="0" err="1" smtClean="0">
                <a:solidFill>
                  <a:schemeClr val="tx1"/>
                </a:solidFill>
              </a:rPr>
              <a:t>Rogelberg</a:t>
            </a:r>
            <a:r>
              <a:rPr lang="en-US" sz="3200" dirty="0" smtClean="0">
                <a:solidFill>
                  <a:schemeClr val="tx1"/>
                </a:solidFill>
              </a:rPr>
              <a:t>, Chair)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Relevant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Rigorous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Replicable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Transparent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Theory-Driven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Accumulative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Predictive </a:t>
            </a:r>
            <a:r>
              <a:rPr lang="mr-IN" sz="3200" dirty="0" smtClean="0">
                <a:solidFill>
                  <a:schemeClr val="tx1"/>
                </a:solidFill>
              </a:rPr>
              <a:t>–</a:t>
            </a:r>
            <a:r>
              <a:rPr lang="en-US" sz="3200" dirty="0" smtClean="0">
                <a:solidFill>
                  <a:schemeClr val="tx1"/>
                </a:solidFill>
              </a:rPr>
              <a:t> Predict future outcomes, individual and group levels; ties to big data modeling, but with all of the above taken into accounts as well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8972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the way</a:t>
            </a:r>
            <a:r>
              <a:rPr lang="mr-IN" dirty="0" smtClean="0"/>
              <a:t>…</a:t>
            </a:r>
            <a:r>
              <a:rPr lang="en-US" dirty="0" smtClean="0"/>
              <a:t>can these goals contribute to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open practice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Relevant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Rigorous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Replicable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Transparent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Theory-Driven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Accumulative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Predictive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3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8972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OK, so we have open science principles, but what can we actually </a:t>
            </a:r>
            <a:r>
              <a:rPr lang="en-US" dirty="0" smtClean="0">
                <a:solidFill>
                  <a:srgbClr val="0070C0"/>
                </a:solidFill>
              </a:rPr>
              <a:t>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Improve our journals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Improve our tools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Improve our awareness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Improve our culture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Improve collaboration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Keep it all in perspective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8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8972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OK we have open science principles, but what can we actually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Improve </a:t>
            </a:r>
            <a:r>
              <a:rPr lang="en-US" sz="3200" dirty="0">
                <a:solidFill>
                  <a:schemeClr val="tx1"/>
                </a:solidFill>
              </a:rPr>
              <a:t>our journals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Change editorial cultures, increase reviewer </a:t>
            </a:r>
            <a:r>
              <a:rPr lang="en-US" sz="3200" dirty="0" smtClean="0">
                <a:solidFill>
                  <a:schemeClr val="tx1"/>
                </a:solidFill>
              </a:rPr>
              <a:t>training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tools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awareness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culture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collaboration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Keep it all in perspective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4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8972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OK we have open science principles, but what can we actually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journals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Improve our tools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Learn </a:t>
            </a:r>
            <a:r>
              <a:rPr lang="en-US" sz="3200" dirty="0" smtClean="0">
                <a:solidFill>
                  <a:schemeClr val="tx1"/>
                </a:solidFill>
              </a:rPr>
              <a:t>R, grad students!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awareness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culture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collaboration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Keep it all in perspective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016" y="223025"/>
            <a:ext cx="610142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919" y="1190384"/>
            <a:ext cx="9601200" cy="4923282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smtClean="0">
                <a:solidFill>
                  <a:schemeClr val="tx1"/>
                </a:solidFill>
              </a:rPr>
              <a:t>*</a:t>
            </a:r>
            <a:endParaRPr lang="en-US" sz="13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2780" y="6200078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mtClean="0"/>
              <a:t>a star-struck researcher)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8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8972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OK we have open science principles, but what can we actually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journals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tools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Improve </a:t>
            </a:r>
            <a:r>
              <a:rPr lang="en-US" sz="3200" dirty="0">
                <a:solidFill>
                  <a:schemeClr val="tx1"/>
                </a:solidFill>
              </a:rPr>
              <a:t>our awareness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Keep an eye on fast-moving OS </a:t>
            </a:r>
            <a:r>
              <a:rPr lang="en-US" sz="3200" dirty="0">
                <a:solidFill>
                  <a:schemeClr val="tx1"/>
                </a:solidFill>
              </a:rPr>
              <a:t>across </a:t>
            </a:r>
            <a:r>
              <a:rPr lang="en-US" sz="3200" dirty="0" smtClean="0">
                <a:solidFill>
                  <a:schemeClr val="tx1"/>
                </a:solidFill>
              </a:rPr>
              <a:t>disciplines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culture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collaboration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Keep it all in perspective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7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8972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OK we have open science principles, but what can we actually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journals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tools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awareness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Improve our culture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Make </a:t>
            </a:r>
            <a:r>
              <a:rPr lang="en-US" sz="3200" dirty="0">
                <a:solidFill>
                  <a:schemeClr val="tx1"/>
                </a:solidFill>
              </a:rPr>
              <a:t>open science part of SIOP; see the SIOP 2017 guide to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Reproducible Research: </a:t>
            </a:r>
            <a:r>
              <a:rPr lang="en-US" sz="3200" dirty="0">
                <a:solidFill>
                  <a:schemeClr val="tx1"/>
                </a:solidFill>
                <a:hlinkClick r:id="rId2"/>
              </a:rPr>
              <a:t>http://www.siop.org/tip/april17/rr.aspx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collaboration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Keep it all in perspective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0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8972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OK we have open science principles, but what can we actually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journals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tools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awareness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culture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Improve collaboration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Joint activities where academics work with practitioners and adopt open science </a:t>
            </a:r>
            <a:r>
              <a:rPr lang="en-US" sz="3200" dirty="0" smtClean="0">
                <a:solidFill>
                  <a:schemeClr val="tx1"/>
                </a:solidFill>
              </a:rPr>
              <a:t>approaches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Keep it all in perspective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09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8972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OK we have open science principles, but what can we actually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journals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tools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awareness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our culture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collaboration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Keep it all in perspective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Remember our history. Sometimes “do </a:t>
            </a:r>
            <a:r>
              <a:rPr lang="en-US" sz="3200" dirty="0">
                <a:solidFill>
                  <a:schemeClr val="tx1"/>
                </a:solidFill>
              </a:rPr>
              <a:t>open science</a:t>
            </a:r>
            <a:r>
              <a:rPr lang="en-US" sz="3200" dirty="0" smtClean="0">
                <a:solidFill>
                  <a:schemeClr val="tx1"/>
                </a:solidFill>
              </a:rPr>
              <a:t>” means “do better science,” and as a field, we have always urged that, one way or another.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History also tells us that people will always ’game the system’ and seek dishonest findings in the interest of fame/glory. Will OS mitigate that?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33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87" y="256479"/>
            <a:ext cx="610142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90" y="1223838"/>
            <a:ext cx="9601200" cy="4923282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OS = publication,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tenure, attention,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glory, $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386" y="5380672"/>
            <a:ext cx="392761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 algn="ctr">
              <a:buFont typeface="Wingdings" charset="2"/>
              <a:buChar char="ß"/>
            </a:pPr>
            <a:r>
              <a:rPr lang="en-US" dirty="0" smtClean="0"/>
              <a:t>A happy researcher engaged in OS. </a:t>
            </a:r>
            <a:br>
              <a:rPr lang="en-US" dirty="0" smtClean="0"/>
            </a:br>
            <a:r>
              <a:rPr lang="en-US" dirty="0" smtClean="0"/>
              <a:t>Improved research is aligned</a:t>
            </a:r>
          </a:p>
          <a:p>
            <a:pPr algn="ctr"/>
            <a:r>
              <a:rPr lang="en-US" dirty="0" smtClean="0"/>
              <a:t>with desired incentives.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mr-IN" dirty="0" smtClean="0"/>
              <a:t>–</a:t>
            </a:r>
            <a:r>
              <a:rPr lang="en-US" dirty="0" smtClean="0"/>
              <a:t> and science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 sleep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56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be done?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Three examples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Pre-registration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Prospective meta-analysis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Measure sharing and adaptation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0582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hlinkClick r:id="rId2"/>
              </a:rPr>
              <a:t>COS Preregistration challenge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hlinkClick r:id="rId3"/>
              </a:rPr>
              <a:t>https://aspredicted.org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Journal of Business and Psychology’s 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Hybrid Registered Reports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46" y="3270113"/>
            <a:ext cx="4671487" cy="25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Prospective meta-analyses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1085"/>
            <a:ext cx="9601200" cy="35814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Preregister the nature of the study; receive feedback; refine the preregistration; get approval.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Get multiple laboratories to participate in the approved study.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Have all labs follow the protocols.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Results are then meta-analyzed.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But note that this meta-analysis follows a </a:t>
            </a:r>
            <a:r>
              <a:rPr lang="en-US" sz="2400" i="1" dirty="0" smtClean="0">
                <a:solidFill>
                  <a:schemeClr val="tx1"/>
                </a:solidFill>
              </a:rPr>
              <a:t>pre-designed plan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allowing for more benefits than a traditional post-hoc meta-analysis of studies (e.g., labs, samples, measures, manipulations can be planned out).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Transparency in </a:t>
            </a:r>
            <a:br>
              <a:rPr lang="en-US" dirty="0" smtClean="0"/>
            </a:br>
            <a:r>
              <a:rPr lang="en-US" dirty="0" smtClean="0"/>
              <a:t>Measure Sharing and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27465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IO has its strengths in terms of psychological measurement, developing and requiring measures with psychometric integrity. Good measures improve understanding of the construct (reliability) and understanding of prediction (validity)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Measure development studies go through extensive steps (content generation, refinement, data-gathering for reliability, further refinement, data gathering for validity).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This process give credence to the measure and hope that future researchers find the measure works well in other settings</a:t>
            </a:r>
            <a:r>
              <a:rPr lang="mr-IN" sz="2400" dirty="0" smtClean="0">
                <a:solidFill>
                  <a:schemeClr val="tx1"/>
                </a:solidFill>
              </a:rPr>
              <a:t>…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65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Transparency in </a:t>
            </a:r>
            <a:br>
              <a:rPr lang="en-US" dirty="0" smtClean="0"/>
            </a:br>
            <a:r>
              <a:rPr lang="en-US" dirty="0" smtClean="0"/>
              <a:t>Measure Sharing and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27465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...but then what actually happens to that measure in research and practice? (work by Eric </a:t>
            </a:r>
            <a:r>
              <a:rPr lang="en-US" sz="2400" dirty="0" err="1" smtClean="0">
                <a:solidFill>
                  <a:schemeClr val="tx1"/>
                </a:solidFill>
              </a:rPr>
              <a:t>Heggestad</a:t>
            </a:r>
            <a:r>
              <a:rPr lang="en-US" sz="2400" dirty="0" smtClean="0">
                <a:solidFill>
                  <a:schemeClr val="tx1"/>
                </a:solidFill>
              </a:rPr>
              <a:t> and George Banks)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Removal of items, alteration of items, etc.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Need to be open in sharing all measures, discourage </a:t>
            </a:r>
            <a:r>
              <a:rPr lang="en-US" sz="2400" i="1" dirty="0" smtClean="0">
                <a:solidFill>
                  <a:schemeClr val="tx1"/>
                </a:solidFill>
              </a:rPr>
              <a:t>ad hoc </a:t>
            </a:r>
            <a:r>
              <a:rPr lang="en-US" sz="2400" dirty="0" smtClean="0">
                <a:solidFill>
                  <a:schemeClr val="tx1"/>
                </a:solidFill>
              </a:rPr>
              <a:t>variation, yet encourage sharing to find variations that are similar (e.g., shorter measures).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2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016" y="223025"/>
            <a:ext cx="610142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919" y="1190384"/>
            <a:ext cx="9601200" cy="4923282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* = publication,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tenure, attention,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glory, $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6827" y="4816607"/>
            <a:ext cx="2858627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charset="2"/>
              </a:rPr>
              <a:t>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star-struck researcher</a:t>
            </a:r>
          </a:p>
          <a:p>
            <a:r>
              <a:rPr lang="en-US" dirty="0" smtClean="0"/>
              <a:t>who engaged in</a:t>
            </a:r>
            <a:br>
              <a:rPr lang="en-US" dirty="0" smtClean="0"/>
            </a:br>
            <a:r>
              <a:rPr lang="en-US" dirty="0" smtClean="0"/>
              <a:t>questionable research</a:t>
            </a:r>
          </a:p>
          <a:p>
            <a:r>
              <a:rPr lang="en-US" dirty="0" smtClean="0"/>
              <a:t>practices (known, </a:t>
            </a:r>
            <a:br>
              <a:rPr lang="en-US" dirty="0" smtClean="0"/>
            </a:br>
            <a:r>
              <a:rPr lang="en-US" dirty="0" smtClean="0"/>
              <a:t>under-appreciated, or</a:t>
            </a:r>
          </a:p>
          <a:p>
            <a:r>
              <a:rPr lang="en-US" dirty="0" smtClean="0"/>
              <a:t>unknown).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61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1263"/>
            <a:ext cx="9601200" cy="14859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94213"/>
            <a:ext cx="9601200" cy="3581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Open science is a “push” on multiple fronts to improve psychological science (I-O and beyond).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We should incorporate I-O practice and practitioners in our own OS push. Practice depend on the credibility of the science, to organizations, in litigation, to policy makers, to the general public.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Perennial questions will be revisited under the OS banner: e.g., How do we define RRR; what approaches will encourage it; by what standards should we judge research as RRR; how do we reduce game-playing?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87" y="256479"/>
            <a:ext cx="610142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90" y="1223838"/>
            <a:ext cx="9601200" cy="4923282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OS = publication,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tenure, attention,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glory, $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386" y="5380672"/>
            <a:ext cx="392761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 algn="ctr">
              <a:buFont typeface="Wingdings" charset="2"/>
              <a:buChar char="ß"/>
            </a:pPr>
            <a:r>
              <a:rPr lang="en-US" dirty="0" smtClean="0"/>
              <a:t>A happy researcher engaged in OS. </a:t>
            </a:r>
            <a:br>
              <a:rPr lang="en-US" dirty="0" smtClean="0"/>
            </a:br>
            <a:r>
              <a:rPr lang="en-US" dirty="0" smtClean="0"/>
              <a:t>Improved research is aligned</a:t>
            </a:r>
          </a:p>
          <a:p>
            <a:pPr algn="ctr"/>
            <a:r>
              <a:rPr lang="en-US" dirty="0" smtClean="0"/>
              <a:t>with desired incentives.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mr-IN" dirty="0" smtClean="0"/>
              <a:t>–</a:t>
            </a:r>
            <a:r>
              <a:rPr lang="en-US" dirty="0" smtClean="0"/>
              <a:t> and science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 sleep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008" y="843607"/>
            <a:ext cx="9553892" cy="226278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THANK YOU!</a:t>
            </a:r>
            <a:br>
              <a:rPr lang="en-US" sz="4000" b="1" dirty="0" smtClean="0"/>
            </a:b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26" y="843607"/>
            <a:ext cx="5347428" cy="601050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50148" y="2071330"/>
            <a:ext cx="9601200" cy="4923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THANK YOU!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1424" y="3378809"/>
            <a:ext cx="321556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Fred </a:t>
            </a:r>
            <a:r>
              <a:rPr lang="en-US" dirty="0" smtClean="0"/>
              <a:t>Oswald</a:t>
            </a:r>
          </a:p>
          <a:p>
            <a:r>
              <a:rPr lang="en-US" dirty="0" smtClean="0"/>
              <a:t>President, SIOP (Div. 14)</a:t>
            </a:r>
          </a:p>
          <a:p>
            <a:r>
              <a:rPr lang="en-US" b="1" dirty="0" smtClean="0"/>
              <a:t>Check us out!</a:t>
            </a:r>
          </a:p>
          <a:p>
            <a:r>
              <a:rPr lang="en-US" b="1" dirty="0" smtClean="0">
                <a:hlinkClick r:id="rId3"/>
              </a:rPr>
              <a:t>www.siop.org</a:t>
            </a:r>
            <a:r>
              <a:rPr lang="en-US" b="1" dirty="0" smtClean="0"/>
              <a:t> </a:t>
            </a:r>
          </a:p>
          <a:p>
            <a:endParaRPr lang="en-US" dirty="0"/>
          </a:p>
          <a:p>
            <a:r>
              <a:rPr lang="en-US" dirty="0"/>
              <a:t>Rice University</a:t>
            </a:r>
          </a:p>
          <a:p>
            <a:r>
              <a:rPr lang="en-US" dirty="0">
                <a:hlinkClick r:id="rId4"/>
              </a:rPr>
              <a:t>foswald@rice.edu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www.owlnet.rice.edu/~foswald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46700"/>
            <a:ext cx="53594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Openness in Science 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28" y="1428750"/>
            <a:ext cx="9601200" cy="4923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Why discuss this topic?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Because of grad students</a:t>
            </a:r>
          </a:p>
          <a:p>
            <a:pPr lvl="1"/>
            <a:r>
              <a:rPr lang="en-US" sz="3200" i="0" dirty="0" smtClean="0">
                <a:solidFill>
                  <a:schemeClr val="tx1"/>
                </a:solidFill>
              </a:rPr>
              <a:t>Implications for education</a:t>
            </a:r>
          </a:p>
          <a:p>
            <a:pPr lvl="1"/>
            <a:r>
              <a:rPr lang="en-US" sz="3200" i="0" dirty="0" smtClean="0">
                <a:solidFill>
                  <a:schemeClr val="tx1"/>
                </a:solidFill>
              </a:rPr>
              <a:t>Formative years (develop good habits and influence our science/practice early)</a:t>
            </a:r>
            <a:endParaRPr lang="en-US" sz="3200" i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Openness in Science 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28" y="1428750"/>
            <a:ext cx="9601200" cy="49232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Why discuss this topic?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Because of grad students</a:t>
            </a:r>
          </a:p>
          <a:p>
            <a:pPr lvl="1"/>
            <a:r>
              <a:rPr lang="en-US" sz="3200" i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Implications for education</a:t>
            </a:r>
          </a:p>
          <a:p>
            <a:pPr lvl="1"/>
            <a:r>
              <a:rPr lang="en-US" sz="3200" i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Formative years (develop good habits and influence our science/practice early)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Because of me</a:t>
            </a:r>
          </a:p>
          <a:p>
            <a:pPr lvl="1"/>
            <a:r>
              <a:rPr lang="en-US" sz="3200" i="0" dirty="0" smtClean="0">
                <a:solidFill>
                  <a:schemeClr val="tx1"/>
                </a:solidFill>
              </a:rPr>
              <a:t>SIOP’s Robust and Replicable Research Task Force</a:t>
            </a:r>
          </a:p>
          <a:p>
            <a:pPr lvl="1"/>
            <a:r>
              <a:rPr lang="en-US" sz="3200" i="0" dirty="0" smtClean="0">
                <a:solidFill>
                  <a:schemeClr val="tx1"/>
                </a:solidFill>
              </a:rPr>
              <a:t>new Associate Editor of </a:t>
            </a:r>
            <a:r>
              <a:rPr lang="en-US" sz="3200" dirty="0" smtClean="0">
                <a:solidFill>
                  <a:schemeClr val="tx1"/>
                </a:solidFill>
              </a:rPr>
              <a:t>AMPPS</a:t>
            </a:r>
          </a:p>
          <a:p>
            <a:pPr lvl="1"/>
            <a:r>
              <a:rPr lang="en-US" sz="3200" i="0" dirty="0">
                <a:solidFill>
                  <a:schemeClr val="tx1"/>
                </a:solidFill>
              </a:rPr>
              <a:t>p</a:t>
            </a:r>
            <a:r>
              <a:rPr lang="en-US" sz="3200" i="0" dirty="0" smtClean="0">
                <a:solidFill>
                  <a:schemeClr val="tx1"/>
                </a:solidFill>
              </a:rPr>
              <a:t>ersonal desire to make changes in how we (and I) conduct research</a:t>
            </a:r>
          </a:p>
          <a:p>
            <a:pPr lvl="1"/>
            <a:r>
              <a:rPr lang="mr-IN" sz="3200" i="0" dirty="0" smtClean="0">
                <a:solidFill>
                  <a:schemeClr val="tx1"/>
                </a:solidFill>
              </a:rPr>
              <a:t>…</a:t>
            </a:r>
            <a:r>
              <a:rPr lang="en-US" sz="3200" i="0" dirty="0" smtClean="0">
                <a:solidFill>
                  <a:schemeClr val="tx1"/>
                </a:solidFill>
              </a:rPr>
              <a:t>and </a:t>
            </a:r>
            <a:r>
              <a:rPr lang="en-US" sz="3200" b="1" i="0" dirty="0" smtClean="0">
                <a:solidFill>
                  <a:schemeClr val="tx1"/>
                </a:solidFill>
              </a:rPr>
              <a:t>Go Team SIOP! </a:t>
            </a:r>
            <a:r>
              <a:rPr lang="en-US" sz="3200" i="0" dirty="0" smtClean="0">
                <a:solidFill>
                  <a:schemeClr val="tx1"/>
                </a:solidFill>
                <a:sym typeface="Wingdings"/>
              </a:rPr>
              <a:t></a:t>
            </a:r>
            <a:endParaRPr lang="en-US" sz="3200" i="0" dirty="0" smtClean="0">
              <a:solidFill>
                <a:schemeClr val="tx1"/>
              </a:solidFill>
            </a:endParaRPr>
          </a:p>
          <a:p>
            <a:pPr lvl="1"/>
            <a:endParaRPr lang="en-US" sz="3200" i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2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goals of open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From SIOP’s new RRR Task Force (Steven </a:t>
            </a:r>
            <a:r>
              <a:rPr lang="en-US" sz="3200" dirty="0" err="1" smtClean="0">
                <a:solidFill>
                  <a:schemeClr val="tx1"/>
                </a:solidFill>
              </a:rPr>
              <a:t>Rogelberg</a:t>
            </a:r>
            <a:r>
              <a:rPr lang="en-US" sz="3200" dirty="0" smtClean="0">
                <a:solidFill>
                  <a:schemeClr val="tx1"/>
                </a:solidFill>
              </a:rPr>
              <a:t>, Chair)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Relevant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Rigorous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Replicable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Transparent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Theory-Driven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Accumulative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Predictive</a:t>
            </a:r>
          </a:p>
          <a:p>
            <a:pPr marL="0" indent="0" algn="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(also see </a:t>
            </a:r>
            <a:r>
              <a:rPr lang="en-US" sz="3200" dirty="0">
                <a:solidFill>
                  <a:schemeClr val="tx1"/>
                </a:solidFill>
              </a:rPr>
              <a:t>NSF’s </a:t>
            </a:r>
            <a:r>
              <a:rPr lang="en-US" sz="3200" dirty="0">
                <a:solidFill>
                  <a:schemeClr val="tx1"/>
                </a:solidFill>
                <a:hlinkClick r:id="rId2"/>
              </a:rPr>
              <a:t>statement on RRR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734" y="1959826"/>
            <a:ext cx="3345046" cy="3293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9780" y="4884078"/>
            <a:ext cx="320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(reflecting on being star-struck)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7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goals of open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From SIOP’s new RRR Task Force (Steven </a:t>
            </a:r>
            <a:r>
              <a:rPr lang="en-US" sz="3200" dirty="0" err="1" smtClean="0">
                <a:solidFill>
                  <a:schemeClr val="tx1"/>
                </a:solidFill>
              </a:rPr>
              <a:t>Rogelberg</a:t>
            </a:r>
            <a:r>
              <a:rPr lang="en-US" sz="3200" dirty="0" smtClean="0">
                <a:solidFill>
                  <a:schemeClr val="tx1"/>
                </a:solidFill>
              </a:rPr>
              <a:t>, Chair)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Relevant </a:t>
            </a:r>
            <a:r>
              <a:rPr lang="mr-IN" sz="3200" dirty="0" smtClean="0">
                <a:solidFill>
                  <a:schemeClr val="tx1"/>
                </a:solidFill>
              </a:rPr>
              <a:t>–</a:t>
            </a:r>
            <a:r>
              <a:rPr lang="en-US" sz="3200" dirty="0" smtClean="0">
                <a:solidFill>
                  <a:schemeClr val="tx1"/>
                </a:solidFill>
              </a:rPr>
              <a:t> Accurate and useful scientific explanations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Rigorous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Replicable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Transparent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Theory-Driven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Accumulative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Predictive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8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goals of open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From SIOP’s new RRR Task Force (Steven </a:t>
            </a:r>
            <a:r>
              <a:rPr lang="en-US" sz="3200" dirty="0" err="1" smtClean="0">
                <a:solidFill>
                  <a:schemeClr val="tx1"/>
                </a:solidFill>
              </a:rPr>
              <a:t>Rogelberg</a:t>
            </a:r>
            <a:r>
              <a:rPr lang="en-US" sz="3200" dirty="0" smtClean="0">
                <a:solidFill>
                  <a:schemeClr val="tx1"/>
                </a:solidFill>
              </a:rPr>
              <a:t>, Chair)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Relevant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Rigorous </a:t>
            </a:r>
            <a:r>
              <a:rPr lang="mr-IN" sz="3200" dirty="0" smtClean="0">
                <a:solidFill>
                  <a:schemeClr val="tx1"/>
                </a:solidFill>
              </a:rPr>
              <a:t>–</a:t>
            </a:r>
            <a:r>
              <a:rPr lang="en-US" sz="3200" dirty="0" smtClean="0">
                <a:solidFill>
                  <a:schemeClr val="tx1"/>
                </a:solidFill>
              </a:rPr>
              <a:t> Sound methodologies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(both deductive and inductive)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Replicable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Transparent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Theory-Driven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Accumulative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Predictive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8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goals of open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971314" cy="49232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From SIOP’s new RRR Task Force (Steven </a:t>
            </a:r>
            <a:r>
              <a:rPr lang="en-US" sz="3200" dirty="0" err="1" smtClean="0">
                <a:solidFill>
                  <a:schemeClr val="tx1"/>
                </a:solidFill>
              </a:rPr>
              <a:t>Rogelberg</a:t>
            </a:r>
            <a:r>
              <a:rPr lang="en-US" sz="3200" dirty="0" smtClean="0">
                <a:solidFill>
                  <a:schemeClr val="tx1"/>
                </a:solidFill>
              </a:rPr>
              <a:t>, Chair)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Relevant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Rigorous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Replicable </a:t>
            </a:r>
            <a:r>
              <a:rPr lang="mr-IN" sz="3200" dirty="0" smtClean="0">
                <a:solidFill>
                  <a:schemeClr val="tx1"/>
                </a:solidFill>
              </a:rPr>
              <a:t>–</a:t>
            </a:r>
            <a:r>
              <a:rPr lang="en-US" sz="3200" dirty="0" smtClean="0">
                <a:solidFill>
                  <a:schemeClr val="tx1"/>
                </a:solidFill>
              </a:rPr>
              <a:t> Valuing replication (strict vs. conceptual); and let’s not forget our methodological history here (cross-validation, generalizability theory, meta-analysis)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Transparent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Theory-Driven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Accumulative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Predictive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1025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4667</TotalTime>
  <Words>1221</Words>
  <Application>Microsoft Macintosh PowerPoint</Application>
  <PresentationFormat>Widescreen</PresentationFormat>
  <Paragraphs>224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Franklin Gothic Book</vt:lpstr>
      <vt:lpstr>Wingdings</vt:lpstr>
      <vt:lpstr>Crop</vt:lpstr>
      <vt:lpstr>Open Science, Open Practice:   Implications for  Industrial-Organizational Psychology  (and Beyond)</vt:lpstr>
      <vt:lpstr>PowerPoint Presentation</vt:lpstr>
      <vt:lpstr>PowerPoint Presentation</vt:lpstr>
      <vt:lpstr>Openness in Science and Practice</vt:lpstr>
      <vt:lpstr>Openness in Science and Practice</vt:lpstr>
      <vt:lpstr>What are the goals of open science?</vt:lpstr>
      <vt:lpstr>What are the goals of open science?</vt:lpstr>
      <vt:lpstr>What are the goals of open science?</vt:lpstr>
      <vt:lpstr>What are the goals of open science?</vt:lpstr>
      <vt:lpstr>What are the goals of open science?</vt:lpstr>
      <vt:lpstr>Transparency:  How transparent will we become?</vt:lpstr>
      <vt:lpstr>PowerPoint Presentation</vt:lpstr>
      <vt:lpstr>What are the goals of open science?</vt:lpstr>
      <vt:lpstr>What are the goals of open science?</vt:lpstr>
      <vt:lpstr>What are the goals of open science?</vt:lpstr>
      <vt:lpstr>By the way…can these goals contribute to  open practice?</vt:lpstr>
      <vt:lpstr>OK, so we have open science principles, but what can we actually do?</vt:lpstr>
      <vt:lpstr>OK we have open science principles, but what can we actually do?</vt:lpstr>
      <vt:lpstr>OK we have open science principles, but what can we actually do?</vt:lpstr>
      <vt:lpstr>OK we have open science principles, but what can we actually do?</vt:lpstr>
      <vt:lpstr>OK we have open science principles, but what can we actually do?</vt:lpstr>
      <vt:lpstr>OK we have open science principles, but what can we actually do?</vt:lpstr>
      <vt:lpstr>OK we have open science principles, but what can we actually do?</vt:lpstr>
      <vt:lpstr>PowerPoint Presentation</vt:lpstr>
      <vt:lpstr>What else can be done? </vt:lpstr>
      <vt:lpstr>Pre-registration</vt:lpstr>
      <vt:lpstr>Prospective meta-analyses</vt:lpstr>
      <vt:lpstr>Transparency in  Measure Sharing and Adaptation</vt:lpstr>
      <vt:lpstr>Transparency in  Measure Sharing and Adaptation</vt:lpstr>
      <vt:lpstr>Conclusions</vt:lpstr>
      <vt:lpstr>PowerPoint Presentation</vt:lpstr>
      <vt:lpstr>THANK YOU! 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Banks</dc:creator>
  <cp:lastModifiedBy>Fred Oswald</cp:lastModifiedBy>
  <cp:revision>99</cp:revision>
  <dcterms:created xsi:type="dcterms:W3CDTF">2016-10-19T00:23:29Z</dcterms:created>
  <dcterms:modified xsi:type="dcterms:W3CDTF">2017-08-08T18:45:30Z</dcterms:modified>
</cp:coreProperties>
</file>